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7" r:id="rId23"/>
    <p:sldId id="280" r:id="rId24"/>
    <p:sldId id="281" r:id="rId25"/>
    <p:sldId id="287" r:id="rId26"/>
    <p:sldId id="290" r:id="rId27"/>
    <p:sldId id="282" r:id="rId28"/>
    <p:sldId id="285" r:id="rId29"/>
    <p:sldId id="286" r:id="rId30"/>
    <p:sldId id="288" r:id="rId31"/>
    <p:sldId id="289" r:id="rId32"/>
    <p:sldId id="283" r:id="rId33"/>
    <p:sldId id="291" r:id="rId34"/>
    <p:sldId id="293" r:id="rId35"/>
    <p:sldId id="284" r:id="rId36"/>
    <p:sldId id="294" r:id="rId37"/>
    <p:sldId id="295" r:id="rId38"/>
    <p:sldId id="296" r:id="rId39"/>
    <p:sldId id="297" r:id="rId40"/>
    <p:sldId id="299" r:id="rId41"/>
    <p:sldId id="298" r:id="rId42"/>
    <p:sldId id="300" r:id="rId43"/>
    <p:sldId id="301" r:id="rId44"/>
    <p:sldId id="303" r:id="rId45"/>
    <p:sldId id="304" r:id="rId46"/>
    <p:sldId id="306" r:id="rId47"/>
    <p:sldId id="313" r:id="rId48"/>
    <p:sldId id="305" r:id="rId49"/>
    <p:sldId id="314" r:id="rId50"/>
    <p:sldId id="309" r:id="rId51"/>
    <p:sldId id="308" r:id="rId52"/>
    <p:sldId id="310" r:id="rId53"/>
    <p:sldId id="311" r:id="rId54"/>
    <p:sldId id="31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464B51-3DF5-435B-AA6B-BC12E06FA73A}">
          <p14:sldIdLst>
            <p14:sldId id="256"/>
          </p14:sldIdLst>
        </p14:section>
        <p14:section name="Topic 1" id="{7C3E993D-2242-4B14-8833-253BCECE6F8A}">
          <p14:sldIdLst>
            <p14:sldId id="257"/>
          </p14:sldIdLst>
        </p14:section>
        <p14:section name="Topic 2" id="{B16D0F52-0CB0-4616-B7D1-B16668862A0B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Topic 3" id="{74346667-7E4A-4DDF-832D-881185AE96CF}">
          <p14:sldIdLst>
            <p14:sldId id="268"/>
            <p14:sldId id="269"/>
            <p14:sldId id="271"/>
            <p14:sldId id="272"/>
            <p14:sldId id="273"/>
            <p14:sldId id="274"/>
            <p14:sldId id="275"/>
          </p14:sldIdLst>
        </p14:section>
        <p14:section name="Topic 4" id="{07DE93B8-56DB-4F29-9804-E3C454FBA97D}">
          <p14:sldIdLst>
            <p14:sldId id="276"/>
            <p14:sldId id="279"/>
          </p14:sldIdLst>
        </p14:section>
        <p14:section name="Topic 5" id="{95D20956-7C3B-4D28-8BCA-AE1808ACA462}">
          <p14:sldIdLst>
            <p14:sldId id="277"/>
            <p14:sldId id="280"/>
            <p14:sldId id="281"/>
            <p14:sldId id="287"/>
            <p14:sldId id="290"/>
            <p14:sldId id="282"/>
            <p14:sldId id="285"/>
            <p14:sldId id="286"/>
            <p14:sldId id="288"/>
            <p14:sldId id="289"/>
            <p14:sldId id="283"/>
            <p14:sldId id="291"/>
            <p14:sldId id="293"/>
            <p14:sldId id="284"/>
            <p14:sldId id="294"/>
            <p14:sldId id="295"/>
            <p14:sldId id="296"/>
          </p14:sldIdLst>
        </p14:section>
        <p14:section name="Topic 6" id="{D9C4DD09-1035-4865-B73B-64FA1FCC61E1}">
          <p14:sldIdLst>
            <p14:sldId id="297"/>
            <p14:sldId id="299"/>
            <p14:sldId id="298"/>
            <p14:sldId id="300"/>
          </p14:sldIdLst>
        </p14:section>
        <p14:section name="Topic 7" id="{170F4CA8-A69C-431B-94FB-D71BC8DC2385}">
          <p14:sldIdLst>
            <p14:sldId id="301"/>
          </p14:sldIdLst>
        </p14:section>
        <p14:section name="Topic 8" id="{4E0A40A0-F0DA-49B0-AFE2-F43EAF159DF9}">
          <p14:sldIdLst>
            <p14:sldId id="303"/>
            <p14:sldId id="304"/>
          </p14:sldIdLst>
        </p14:section>
        <p14:section name="Topic 9" id="{2F864803-F3FE-4A0C-82D3-47E0083D1312}">
          <p14:sldIdLst>
            <p14:sldId id="306"/>
            <p14:sldId id="313"/>
          </p14:sldIdLst>
        </p14:section>
        <p14:section name="Topic 11" id="{165C41E7-1ED4-4414-9DEA-FAB0A3A5313B}">
          <p14:sldIdLst>
            <p14:sldId id="305"/>
            <p14:sldId id="314"/>
            <p14:sldId id="309"/>
            <p14:sldId id="308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8C9F48-6A6F-4BA6-9789-8DEAA4E6045B}" v="1654" dt="2020-11-30T17:34:36.307"/>
    <p1510:client id="{EDAE1563-78B2-4741-A2FE-211196C88C21}" v="3174" dt="2020-11-30T17:39:24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AF92-6E5D-41C5-A293-DA52E7FBD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report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B83D4-D206-4954-8079-CA43ED5DE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AID – Group 23</a:t>
            </a:r>
          </a:p>
          <a:p>
            <a:r>
              <a:rPr lang="en-US" dirty="0"/>
              <a:t>2020 / 2021</a:t>
            </a:r>
          </a:p>
          <a:p>
            <a:r>
              <a:rPr lang="en-US" dirty="0"/>
              <a:t>Daniel Pereira (89425) &amp; Rodrigo Sousa (89535)</a:t>
            </a:r>
          </a:p>
        </p:txBody>
      </p:sp>
    </p:spTree>
    <p:extLst>
      <p:ext uri="{BB962C8B-B14F-4D97-AF65-F5344CB8AC3E}">
        <p14:creationId xmlns:p14="http://schemas.microsoft.com/office/powerpoint/2010/main" val="3507964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C29A9-FF21-4320-964A-9A4BB679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cap="all"/>
              <a:t>Formula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7730BE-185A-42BD-9D4F-FD081C82C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89" y="1513494"/>
            <a:ext cx="4989826" cy="1719467"/>
          </a:xfrm>
          <a:prstGeom prst="rect">
            <a:avLst/>
          </a:prstGeom>
        </p:spPr>
      </p:pic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2033DD-15AA-4503-A638-12F00FF4FD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4105" y="1254660"/>
            <a:ext cx="4984427" cy="2466252"/>
          </a:xfrm>
        </p:spPr>
      </p:pic>
    </p:spTree>
    <p:extLst>
      <p:ext uri="{BB962C8B-B14F-4D97-AF65-F5344CB8AC3E}">
        <p14:creationId xmlns:p14="http://schemas.microsoft.com/office/powerpoint/2010/main" val="10912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C29A9-FF21-4320-964A-9A4BB679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b="1" dirty="0"/>
              <a:t>FILTER ROWS</a:t>
            </a:r>
            <a:endParaRPr lang="en-US" sz="6100" dirty="0"/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FA30F7-1C28-489F-922F-8C8811B213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2863" y="1190940"/>
            <a:ext cx="4815608" cy="2504116"/>
          </a:xfrm>
          <a:prstGeom prst="rect">
            <a:avLst/>
          </a:prstGeom>
        </p:spPr>
      </p:pic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6520CC-B35A-46B1-885D-1B0BF6EA17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</p:spPr>
      </p:pic>
      <p:sp>
        <p:nvSpPr>
          <p:cNvPr id="42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7071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C29A9-FF21-4320-964A-9A4BB679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b="1" dirty="0"/>
              <a:t>Select values</a:t>
            </a:r>
            <a:r>
              <a:rPr lang="en-US" sz="5400" dirty="0"/>
              <a:t> (Select values 3)</a:t>
            </a: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Content Placeholder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B8A50C8-4372-4CCE-8C4E-7D7DB409B9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3023" y="1152407"/>
            <a:ext cx="4023834" cy="2585314"/>
          </a:xfrm>
          <a:prstGeom prst="rect">
            <a:avLst/>
          </a:prstGeom>
        </p:spPr>
      </p:pic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B1AA09-639E-43FF-AE70-DE05CDA37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</p:spPr>
      </p:pic>
      <p:sp>
        <p:nvSpPr>
          <p:cNvPr id="55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2047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cap="all"/>
              <a:t>Challenge 3. </a:t>
            </a:r>
            <a:endParaRPr lang="en-US" sz="7200" cap="all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856600-BC97-4314-AF47-A62BD35F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78" y="998495"/>
            <a:ext cx="5773334" cy="285659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7339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C082D-7E05-43BA-9E53-A64F5571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Completeness Analyzer</a:t>
            </a:r>
            <a:endParaRPr lang="pt-PT" sz="2800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99CCD6-0900-42F2-88D7-99FB1FA9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21156"/>
            <a:ext cx="6900380" cy="3415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D38E00B-FE6F-4216-9A1A-2E944583A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There are 50 records with missing information</a:t>
            </a:r>
          </a:p>
          <a:p>
            <a:r>
              <a:rPr lang="en-US" sz="1600" dirty="0"/>
              <a:t>Most of them are missing ‘State’ which is normal since there are a lot of countries not divided into states</a:t>
            </a:r>
          </a:p>
          <a:p>
            <a:r>
              <a:rPr lang="en-US" sz="1600" dirty="0"/>
              <a:t>Most of the records with missing values have no ‘Fax’ associated</a:t>
            </a:r>
          </a:p>
          <a:p>
            <a:endParaRPr lang="en-US" sz="1600" dirty="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8461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C082D-7E05-43BA-9E53-A64F5571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String Analyzer</a:t>
            </a:r>
            <a:endParaRPr lang="pt-PT" sz="2800"/>
          </a:p>
        </p:txBody>
      </p:sp>
      <p:pic>
        <p:nvPicPr>
          <p:cNvPr id="4" name="Content Placeholder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DC4B6C3-2E8F-4FB3-AD0F-419CF1A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21156"/>
            <a:ext cx="6900380" cy="3415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45D9871-6B5C-4968-8C43-69E32645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/>
              <a:t>The postal code field is composed almost entirely of numbers, with some uppercase letters.</a:t>
            </a:r>
          </a:p>
          <a:p>
            <a:r>
              <a:rPr lang="en-US" sz="1600"/>
              <a:t>A few records have a </a:t>
            </a:r>
            <a:r>
              <a:rPr lang="en-US" sz="1600" err="1"/>
              <a:t>LastName</a:t>
            </a:r>
            <a:r>
              <a:rPr lang="en-US" sz="1600"/>
              <a:t> with white spaces.</a:t>
            </a:r>
          </a:p>
          <a:p>
            <a:r>
              <a:rPr lang="en-US" sz="1600"/>
              <a:t>As expected, all records only have digits in the Phone and Fax fields.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339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BAD6C-4B3C-4EBC-A15E-75164F52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Value Distribution</a:t>
            </a:r>
            <a:endParaRPr lang="pt-PT" sz="280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21DE19-361E-4E2E-A689-7147750B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21156"/>
            <a:ext cx="6900380" cy="3415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3382CD-E4E6-4B31-BE97-EC9C9A43F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Most of the customer records have no company associated (null)</a:t>
            </a:r>
          </a:p>
          <a:p>
            <a:r>
              <a:rPr lang="en-US" sz="1600" dirty="0"/>
              <a:t>All the companies associated with customers appear exactly 1 time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0240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BAD6C-4B3C-4EBC-A15E-75164F52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Value Distribution</a:t>
            </a:r>
            <a:endParaRPr lang="pt-PT" sz="280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8764E33-19CB-4504-9184-C4C1FC8A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21156"/>
            <a:ext cx="6900380" cy="3415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3382CD-E4E6-4B31-BE97-EC9C9A43F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/>
              <a:t>Most records are from American countries</a:t>
            </a:r>
          </a:p>
          <a:p>
            <a:r>
              <a:rPr lang="en-US" sz="1600"/>
              <a:t>Only two records are from the continent of Asia, namely from India.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3981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7A670-3130-48A2-A33C-47D9A1F1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Referential Integrity</a:t>
            </a:r>
            <a:endParaRPr lang="pt-PT" sz="2800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AD31EE-7E3C-4F01-BC24-FAF71202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21156"/>
            <a:ext cx="6900380" cy="3415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9FC4A9-0BF1-49BE-B5E9-6E463CC2F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All the customer records have a valid value stored in ‘SupportRepId’ (references the Employee Table)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3528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BAD6C-4B3C-4EBC-A15E-75164F52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Value Distribution</a:t>
            </a:r>
            <a:endParaRPr lang="pt-PT" sz="280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B939E0-1A81-4BC8-BE5A-91C661B8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21156"/>
            <a:ext cx="6900380" cy="3415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3382CD-E4E6-4B31-BE97-EC9C9A43F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/>
              <a:t>Only one state is part of more than one record (CA – California)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6326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00CA1-F29D-4DC8-A2C5-8291BF3C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cap="all"/>
              <a:t>Challenge 1. 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6AEAE924-6180-4891-A271-EE8D3BF72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267337"/>
            <a:ext cx="9797173" cy="2351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675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/>
              <a:t>Challenge 4. </a:t>
            </a:r>
            <a:endParaRPr lang="en-US" sz="4000" cap="all" dirty="0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A picture containing table&#10;&#10;Description automatically generated">
            <a:extLst>
              <a:ext uri="{FF2B5EF4-FFF2-40B4-BE49-F238E27FC236}">
                <a16:creationId xmlns:a16="http://schemas.microsoft.com/office/drawing/2014/main" id="{91D755A8-3CDB-4C9F-9DC8-DCBE018E7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530"/>
          <a:stretch/>
        </p:blipFill>
        <p:spPr>
          <a:xfrm>
            <a:off x="1756978" y="1340841"/>
            <a:ext cx="4903311" cy="43755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86851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C4CF1-92C1-45C8-B94B-A92B7320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5" y="1110882"/>
            <a:ext cx="3531186" cy="10608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cap="none" dirty="0"/>
              <a:t>Code used to implement </a:t>
            </a:r>
            <a:r>
              <a:rPr lang="en-US" sz="2800" b="1" cap="none" dirty="0" err="1"/>
              <a:t>Chinook_dw</a:t>
            </a:r>
            <a:endParaRPr lang="en-US" sz="28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DAE1FB-9C04-41BC-81F0-34DA5FD83A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92775" y="640080"/>
            <a:ext cx="4183380" cy="557784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AA89C-1C4D-4B8E-8C78-2842E34BA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60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6316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4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6" name="Rectangle 49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cap="all" dirty="0"/>
              <a:t>Challenge 5. </a:t>
            </a:r>
            <a:endParaRPr lang="en-US" sz="7200" cap="all" dirty="0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18FA4C-4B24-4360-9B5C-7AD97CDB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20" y="1150341"/>
            <a:ext cx="5222857" cy="2585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82875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/>
              <a:t>Dim Customer</a:t>
            </a: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AB69D4E-D6CA-42B9-839B-71D1753D0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2127939"/>
            <a:ext cx="5659222" cy="2801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4808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Table input</a:t>
            </a: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BA2E2E-CE86-49F9-AB2F-2FC3763B97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4907" y="1219040"/>
            <a:ext cx="2258418" cy="26966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3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F68B32-E9DB-4261-A688-C401B26213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1463" y="1161498"/>
            <a:ext cx="5482220" cy="27136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7339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formula</a:t>
            </a:r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BF68B32-E9DB-4261-A688-C401B26213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045446" y="1325059"/>
            <a:ext cx="4815608" cy="2383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BA2E2E-CE86-49F9-AB2F-2FC3763B97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70215" y="1589823"/>
            <a:ext cx="4818153" cy="16622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39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7654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INSERT / UPDATE</a:t>
            </a: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BA2E2E-CE86-49F9-AB2F-2FC3763B97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354302" y="1044519"/>
            <a:ext cx="1814453" cy="28131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BF68B32-E9DB-4261-A688-C401B26213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5368722" y="1047335"/>
            <a:ext cx="5677356" cy="2810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52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85292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 dirty="0"/>
              <a:t>Dim time</a:t>
            </a: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25835AA5-5797-471B-B872-F55A236E7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2127939"/>
            <a:ext cx="5659222" cy="2801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6827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Table input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50FB4F-375C-48A4-B3A5-F2307CBC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06" y="1065776"/>
            <a:ext cx="2540587" cy="3015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8C3D71-FD7F-4DD5-AB67-CBB54B08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26248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Calculator</a:t>
            </a: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A0BA01-F336-4F9E-A63A-1E3C9494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689" y="1011522"/>
            <a:ext cx="4815608" cy="2383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7954A-F42B-4DD1-9969-566A0809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10" y="1011522"/>
            <a:ext cx="4818153" cy="18068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48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954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cap="all"/>
              <a:t>Challenge 2. </a:t>
            </a:r>
            <a:endParaRPr lang="en-US" sz="7200" cap="all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D9872A-90ED-4907-B692-A24F48AC9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228" y="1150341"/>
            <a:ext cx="6940441" cy="2585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05050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Value Mapper</a:t>
            </a:r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6871C4-F4EE-4B3E-BDE7-B900AA36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39" y="1152407"/>
            <a:ext cx="2971625" cy="2585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5605DC-506C-495F-9CAA-7C7E269F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74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13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Insert / update</a:t>
            </a:r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A946049-4097-44B7-BB0F-37D750E76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7923"/>
          <a:stretch/>
        </p:blipFill>
        <p:spPr>
          <a:xfrm>
            <a:off x="1211965" y="1150340"/>
            <a:ext cx="2490240" cy="2782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744EF6-B1BB-4A50-9FF3-EC0A67EF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87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62008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dirty="0"/>
              <a:t>Dim track</a:t>
            </a:r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845B27-7EE2-4E34-B46A-028002F1E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2127939"/>
            <a:ext cx="5659222" cy="2801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62414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Table input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BB26E8-5F15-444D-95A9-3A291F911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38" y="1135930"/>
            <a:ext cx="2178126" cy="2585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1A50EC-5CC2-4ADA-AE22-B53F1CEF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35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675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Insert / Update</a:t>
            </a: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1FF530D-0D3B-43D8-AE80-5DE34302A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28"/>
          <a:stretch/>
        </p:blipFill>
        <p:spPr>
          <a:xfrm>
            <a:off x="1211965" y="1150339"/>
            <a:ext cx="2434484" cy="27655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CEA71A-97AC-4123-A187-718AFBF8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48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54693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dirty="0"/>
              <a:t>Fact invoice</a:t>
            </a:r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B0F15E-D0BD-4A68-AF51-BB77DDD1E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2127939"/>
            <a:ext cx="5659222" cy="2801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837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Table input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8AB9C5-4664-4625-856B-701209E12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1965" y="1039907"/>
            <a:ext cx="2422820" cy="2875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" name="Content Placeholder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D8878C6-7112-429A-942E-1C234C3563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5329" y="1039907"/>
            <a:ext cx="5809602" cy="2875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06760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Calculator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Content Placeholder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4612389-02CB-404C-8416-D229C00B61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6338" y="1347003"/>
            <a:ext cx="5137159" cy="25428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8" name="Content Placeholder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64796BA-63E8-4AAD-AF16-8EC6202220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75451" y="1715046"/>
            <a:ext cx="4818153" cy="18068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24630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26A3-2657-49C3-90DB-E30A143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INSERT / UPDATE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529A48-058E-49D0-AABE-1FAE2C91E3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3487" y="949730"/>
            <a:ext cx="1859716" cy="28832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" name="Content Placeholder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B3C8E0E-8CE0-41D9-B8E9-D2F856E70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3699" y="949730"/>
            <a:ext cx="5824814" cy="28832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48787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CF50B-B25E-48DB-A886-C7A6C25A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Challenge 6.</a:t>
            </a:r>
            <a:br>
              <a:rPr lang="en-US" sz="4000" b="1"/>
            </a:br>
            <a:r>
              <a:rPr lang="en-US" sz="4000"/>
              <a:t>Query 1</a:t>
            </a:r>
            <a:r>
              <a:rPr lang="en-US" sz="4000" b="1"/>
              <a:t> </a:t>
            </a:r>
            <a:endParaRPr lang="en-US" sz="400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047CA-BDCB-4F32-979F-074B959785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2862" y="1255091"/>
            <a:ext cx="9797173" cy="23758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4961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00760B-3B43-4797-9226-F3E85754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>
                <a:latin typeface="Franklin Gothic Book (Headings)"/>
              </a:rPr>
              <a:t>Table Input </a:t>
            </a:r>
            <a:r>
              <a:rPr lang="en-US" cap="all" dirty="0">
                <a:latin typeface="Franklin Gothic Book (Headings)"/>
              </a:rPr>
              <a:t>(Track Table)</a:t>
            </a:r>
            <a:endParaRPr lang="pt-PT" cap="all" dirty="0">
              <a:latin typeface="Franklin Gothic Book (Headings)"/>
            </a:endParaRPr>
          </a:p>
        </p:txBody>
      </p:sp>
      <p:pic>
        <p:nvPicPr>
          <p:cNvPr id="8" name="Content Placeholder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43927D5-1B2F-4A15-8F74-6C08B5DF4B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00550" y="2266950"/>
            <a:ext cx="7624362" cy="3772469"/>
          </a:xfrm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38855F-C857-4EA7-A589-C989A5C9B4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23950" y="2248307"/>
            <a:ext cx="3171825" cy="3791112"/>
          </a:xfrm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12513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CF50B-B25E-48DB-A886-C7A6C25A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Challenge 6.</a:t>
            </a:r>
            <a:br>
              <a:rPr lang="en-US" sz="2800" b="1" dirty="0"/>
            </a:br>
            <a:r>
              <a:rPr lang="en-US" sz="2800" dirty="0"/>
              <a:t>Query 1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E7E5EEE-0470-4F6B-981F-F9C492BE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21156"/>
            <a:ext cx="6900380" cy="3415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4059FF1-0F6A-4227-A4DF-DBBFC8DE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Summing  </a:t>
            </a:r>
            <a:r>
              <a:rPr lang="en-US" sz="1600" b="1" dirty="0"/>
              <a:t>Sales</a:t>
            </a:r>
            <a:r>
              <a:rPr lang="en-US" sz="1600" dirty="0"/>
              <a:t> grouped by </a:t>
            </a:r>
            <a:r>
              <a:rPr lang="en-US" sz="1600" b="1" dirty="0"/>
              <a:t>Artist</a:t>
            </a:r>
            <a:r>
              <a:rPr lang="en-US" sz="1600" dirty="0"/>
              <a:t> and </a:t>
            </a:r>
            <a:r>
              <a:rPr lang="en-US" sz="1600" b="1" dirty="0"/>
              <a:t>Year</a:t>
            </a:r>
          </a:p>
          <a:p>
            <a:r>
              <a:rPr lang="en-US" sz="1600" dirty="0"/>
              <a:t>Gives a perspective of how big the sales were for each Artist by Year</a:t>
            </a:r>
          </a:p>
          <a:p>
            <a:r>
              <a:rPr lang="en-US" sz="1600" dirty="0"/>
              <a:t>Allows a comparison between Artists and Years</a:t>
            </a: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58800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CF50B-B25E-48DB-A886-C7A6C25A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Challenge 6.</a:t>
            </a:r>
            <a:br>
              <a:rPr lang="en-US" sz="4000" b="1" dirty="0"/>
            </a:br>
            <a:r>
              <a:rPr lang="en-US" sz="4000" dirty="0"/>
              <a:t>Query 2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466A2-56C8-4CCA-85EF-0D87439A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62" y="1230597"/>
            <a:ext cx="9797173" cy="24248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30927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CF50B-B25E-48DB-A886-C7A6C25A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Challenge 6.</a:t>
            </a:r>
            <a:br>
              <a:rPr lang="en-US" sz="2800" b="1" dirty="0"/>
            </a:br>
            <a:r>
              <a:rPr lang="en-US" sz="2800" dirty="0"/>
              <a:t>Query 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4059FF1-0F6A-4227-A4DF-DBBFC8DE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Counting Units sold by </a:t>
            </a:r>
            <a:r>
              <a:rPr lang="en-US" sz="1600" b="1" dirty="0"/>
              <a:t>Album</a:t>
            </a:r>
            <a:r>
              <a:rPr lang="en-US" sz="1600" dirty="0"/>
              <a:t> and </a:t>
            </a:r>
            <a:r>
              <a:rPr lang="en-US" sz="1600" b="1" dirty="0"/>
              <a:t>Country</a:t>
            </a:r>
            <a:r>
              <a:rPr lang="en-US" sz="1600" dirty="0"/>
              <a:t> </a:t>
            </a:r>
          </a:p>
          <a:p>
            <a:r>
              <a:rPr lang="en-US" sz="1600" dirty="0"/>
              <a:t>Counts how many copies were sold of each album in each country</a:t>
            </a:r>
          </a:p>
          <a:p>
            <a:r>
              <a:rPr lang="en-US" sz="1600" dirty="0"/>
              <a:t>Allows the comparison of how well was each album in each country</a:t>
            </a: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EDB68E-A755-4DD1-BEB1-B27785B6C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87" y="1616220"/>
            <a:ext cx="7315896" cy="36255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951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cap="all"/>
              <a:t>Challenge 7. </a:t>
            </a:r>
            <a:endParaRPr lang="en-US" sz="4700" cap="all"/>
          </a:p>
        </p:txBody>
      </p:sp>
      <p:sp>
        <p:nvSpPr>
          <p:cNvPr id="10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F3E52EA-74AC-4164-AB36-37AEC1C6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441758"/>
            <a:ext cx="5659222" cy="41736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0667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CF50B-B25E-48DB-A886-C7A6C25A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Challenge 8.</a:t>
            </a:r>
            <a:br>
              <a:rPr lang="en-US" sz="4000" b="1" dirty="0"/>
            </a:br>
            <a:r>
              <a:rPr lang="en-US" sz="4000" dirty="0"/>
              <a:t>Query 1</a:t>
            </a:r>
            <a:r>
              <a:rPr lang="en-US" sz="4000" b="1" dirty="0"/>
              <a:t> </a:t>
            </a:r>
            <a:endParaRPr lang="en-US" sz="4000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6E63B4-353A-4F89-989D-3C49DFCEDB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9023" y="1972310"/>
            <a:ext cx="5659222" cy="31125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04278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CF50B-B25E-48DB-A886-C7A6C25A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Challenge 8.</a:t>
            </a:r>
            <a:br>
              <a:rPr lang="en-US" sz="4000" b="1" dirty="0"/>
            </a:br>
            <a:r>
              <a:rPr lang="en-US" sz="4000" dirty="0"/>
              <a:t>Query 2</a:t>
            </a:r>
            <a:r>
              <a:rPr lang="en-US" sz="4000" b="1" dirty="0"/>
              <a:t> </a:t>
            </a:r>
            <a:endParaRPr lang="en-US" sz="4000" dirty="0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1BC281CD-D551-4F41-ADCF-3698635390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9023" y="2127939"/>
            <a:ext cx="5659222" cy="2801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06649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28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9" name="Rectangle 32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A5874-A5F0-40B5-907A-A2021179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13571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/>
              <a:t>Challenge 9.</a:t>
            </a:r>
            <a:br>
              <a:rPr lang="en-US" sz="4800" dirty="0"/>
            </a:br>
            <a:r>
              <a:rPr lang="en-US" sz="4800" dirty="0"/>
              <a:t>Query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8EC9-1624-4C11-91A6-D8A72B24A1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466" y="1305763"/>
            <a:ext cx="5130799" cy="22190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C57DC4-D8ED-4F00-A81A-FB34034B30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7733" y="1799602"/>
            <a:ext cx="5130799" cy="1231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50" name="Freeform: Shape 34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1" name="Freeform: Shape 36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36293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28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9" name="Rectangle 32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A5874-A5F0-40B5-907A-A2021179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13571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/>
              <a:t>Challenge 9.</a:t>
            </a:r>
            <a:br>
              <a:rPr lang="en-US" sz="4800" dirty="0"/>
            </a:br>
            <a:r>
              <a:rPr lang="en-US" sz="4800" dirty="0"/>
              <a:t>Query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8EC9-1624-4C11-91A6-D8A72B24A1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43466" y="1466451"/>
            <a:ext cx="5130799" cy="18976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C57DC4-D8ED-4F00-A81A-FB34034B30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417733" y="2056845"/>
            <a:ext cx="5130799" cy="7169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50" name="Freeform: Shape 34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1" name="Freeform: Shape 36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99717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3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4" name="Rectangle 141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cap="all" dirty="0"/>
              <a:t>Challenge 11.</a:t>
            </a:r>
            <a:br>
              <a:rPr lang="en-US" sz="3600" b="1" cap="all" dirty="0"/>
            </a:br>
            <a:r>
              <a:rPr lang="en-US" sz="2400" cap="all" dirty="0"/>
              <a:t>Proof of execution </a:t>
            </a:r>
            <a:endParaRPr lang="en-US" sz="3600" cap="all" dirty="0"/>
          </a:p>
        </p:txBody>
      </p:sp>
      <p:sp>
        <p:nvSpPr>
          <p:cNvPr id="15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6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E7E1330-E586-4FBA-A28E-781D5882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2127939"/>
            <a:ext cx="5659222" cy="2801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175304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00200-84B9-4246-9AFB-2B32ECFE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Chinook_dw SQL</a:t>
            </a:r>
            <a:endParaRPr lang="pt-PT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6CF5EA-4D17-43D6-BCF7-8326FB76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889" y="640080"/>
            <a:ext cx="3737152" cy="55778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8568A-C787-418F-8356-D2308A0A6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195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0760B-3B43-4797-9226-F3E85754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Filter Rows </a:t>
            </a:r>
            <a:r>
              <a:rPr lang="en-US" sz="4000"/>
              <a:t>(Filter Composer NOT NULL)</a:t>
            </a:r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21696F-FEC5-47A6-AF96-65DA1252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63" y="1190940"/>
            <a:ext cx="4815608" cy="2504116"/>
          </a:xfrm>
          <a:prstGeom prst="rect">
            <a:avLst/>
          </a:prstGeom>
        </p:spPr>
      </p:pic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8D44854-6CEF-44AF-8791-A7E147F7C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</p:spPr>
      </p:pic>
      <p:sp>
        <p:nvSpPr>
          <p:cNvPr id="51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37018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Dim_customer</a:t>
            </a:r>
            <a:endParaRPr lang="en-US" sz="7200" cap="all" dirty="0"/>
          </a:p>
        </p:txBody>
      </p:sp>
      <p:sp>
        <p:nvSpPr>
          <p:cNvPr id="12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7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FA3636-F732-4764-AADD-5CDEE986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20" y="1150341"/>
            <a:ext cx="5222857" cy="2585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184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78511CAE-6AAD-4026-90B0-6917258C1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cap="all" dirty="0"/>
              <a:t>Dimensional Lookup / Update</a:t>
            </a:r>
            <a:endParaRPr lang="en-US" sz="3200" dirty="0"/>
          </a:p>
        </p:txBody>
      </p:sp>
      <p:sp>
        <p:nvSpPr>
          <p:cNvPr id="198" name="Freeform 6">
            <a:extLst>
              <a:ext uri="{FF2B5EF4-FFF2-40B4-BE49-F238E27FC236}">
                <a16:creationId xmlns:a16="http://schemas.microsoft.com/office/drawing/2014/main" id="{7388763A-4025-4433-A72C-457FC3763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BAA04F-46F2-41E1-B387-FA6CDB50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7" y="1226539"/>
            <a:ext cx="2718297" cy="38018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026E4D-A0B1-4656-A6B6-22FD7E61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491" y="2039407"/>
            <a:ext cx="2724359" cy="38102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00" name="Freeform 6">
            <a:extLst>
              <a:ext uri="{FF2B5EF4-FFF2-40B4-BE49-F238E27FC236}">
                <a16:creationId xmlns:a16="http://schemas.microsoft.com/office/drawing/2014/main" id="{8A2DFE20-1EAE-45A9-AD16-D4DBD0ABB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AD2B7-8A96-4C8E-A207-063D888C90C4}"/>
              </a:ext>
            </a:extLst>
          </p:cNvPr>
          <p:cNvSpPr txBox="1"/>
          <p:nvPr/>
        </p:nvSpPr>
        <p:spPr>
          <a:xfrm>
            <a:off x="8256233" y="4366863"/>
            <a:ext cx="3275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cap="all" dirty="0"/>
              <a:t>T</a:t>
            </a:r>
            <a:r>
              <a:rPr lang="en-US" sz="1600" dirty="0"/>
              <a:t>he primary key of </a:t>
            </a:r>
            <a:r>
              <a:rPr lang="en-US" sz="1600" b="1" err="1"/>
              <a:t>dim</a:t>
            </a:r>
            <a:r>
              <a:rPr lang="en-US" sz="1600" err="1"/>
              <a:t>_</a:t>
            </a:r>
            <a:r>
              <a:rPr lang="en-US" sz="1600" b="1" err="1"/>
              <a:t>customer</a:t>
            </a:r>
            <a:r>
              <a:rPr lang="en-US" sz="1600" dirty="0"/>
              <a:t> was changed to </a:t>
            </a:r>
            <a:r>
              <a:rPr lang="en-US" sz="1600" b="1" err="1"/>
              <a:t>CustomerCode</a:t>
            </a:r>
            <a:endParaRPr lang="en-US" sz="16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err="1"/>
              <a:t>CustomerID</a:t>
            </a:r>
            <a:r>
              <a:rPr lang="en-US" sz="1600" dirty="0"/>
              <a:t> represents the person but </a:t>
            </a:r>
            <a:r>
              <a:rPr lang="en-US" sz="1600" b="1" err="1"/>
              <a:t>CustomerCode</a:t>
            </a:r>
            <a:r>
              <a:rPr lang="en-US" sz="1600" dirty="0"/>
              <a:t> represents the version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If there is an update to </a:t>
            </a:r>
            <a:r>
              <a:rPr lang="en-US" sz="1600" b="1" err="1"/>
              <a:t>CustomerName</a:t>
            </a:r>
            <a:r>
              <a:rPr lang="en-US" sz="1600" dirty="0"/>
              <a:t>, </a:t>
            </a:r>
            <a:r>
              <a:rPr lang="en-US" sz="1600" b="1" dirty="0"/>
              <a:t>City</a:t>
            </a:r>
            <a:r>
              <a:rPr lang="en-US" sz="1600" dirty="0"/>
              <a:t> or / and </a:t>
            </a:r>
            <a:r>
              <a:rPr lang="en-US" sz="1600" b="1" dirty="0"/>
              <a:t>Country</a:t>
            </a:r>
            <a:r>
              <a:rPr lang="en-US" sz="1600" dirty="0"/>
              <a:t> a new </a:t>
            </a:r>
            <a:r>
              <a:rPr lang="en-US" sz="1600" b="1" dirty="0"/>
              <a:t>Version</a:t>
            </a:r>
            <a:r>
              <a:rPr lang="en-US" sz="1600" dirty="0"/>
              <a:t> is created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505721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err="1"/>
              <a:t>Fact_invoice</a:t>
            </a:r>
            <a:endParaRPr lang="en-US" sz="7200" cap="all"/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5A5036-4D20-4C23-ADA2-F7782FC82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20" y="1150341"/>
            <a:ext cx="5222857" cy="2585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874564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7C41-F19F-4463-8579-490A48F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/>
              <a:t>Database Lookup</a:t>
            </a:r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BD0F1C-6D15-479E-B2B6-F61A1ABC91CA}"/>
              </a:ext>
            </a:extLst>
          </p:cNvPr>
          <p:cNvSpPr txBox="1"/>
          <p:nvPr/>
        </p:nvSpPr>
        <p:spPr>
          <a:xfrm>
            <a:off x="6770413" y="4361751"/>
            <a:ext cx="4798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/>
              <a:t>We search in table </a:t>
            </a:r>
            <a:r>
              <a:rPr lang="en-US" sz="1600" b="1"/>
              <a:t>dim_customer</a:t>
            </a:r>
            <a:r>
              <a:rPr lang="en-US" sz="1600"/>
              <a:t> for the records with the same </a:t>
            </a:r>
            <a:r>
              <a:rPr lang="en-US" sz="1600" b="1"/>
              <a:t>CustomerID</a:t>
            </a:r>
            <a:r>
              <a:rPr lang="en-US" sz="1600"/>
              <a:t> as the one in the fact, and with the current date between the </a:t>
            </a:r>
            <a:r>
              <a:rPr lang="en-US" sz="1600" b="1"/>
              <a:t>DateFrom</a:t>
            </a:r>
            <a:r>
              <a:rPr lang="en-US" sz="1600"/>
              <a:t> and </a:t>
            </a:r>
            <a:r>
              <a:rPr lang="en-US" sz="1600" b="1"/>
              <a:t>DateTo</a:t>
            </a:r>
            <a:endParaRPr lang="pt-PT" sz="1600" b="1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/>
              <a:t>Our field of interest is </a:t>
            </a:r>
            <a:r>
              <a:rPr lang="en-US" sz="1600" b="1"/>
              <a:t>CustomerCode</a:t>
            </a:r>
            <a:r>
              <a:rPr lang="en-US" sz="1600"/>
              <a:t>, this is the primarykey of </a:t>
            </a:r>
            <a:r>
              <a:rPr lang="en-US" sz="1600" b="1"/>
              <a:t>dim_customer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577C07-71E4-4E3A-92C6-76636EEB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27" y="1228182"/>
            <a:ext cx="4005523" cy="456084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22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1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528CDBB-4D04-4734-9D04-DCDC9C083CBE}"/>
              </a:ext>
            </a:extLst>
          </p:cNvPr>
          <p:cNvSpPr txBox="1">
            <a:spLocks/>
          </p:cNvSpPr>
          <p:nvPr/>
        </p:nvSpPr>
        <p:spPr>
          <a:xfrm>
            <a:off x="6711885" y="634028"/>
            <a:ext cx="4798243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all" dirty="0"/>
              <a:t>Insert / Update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68D4D-9C4C-4AB5-BA23-401A617CB876}"/>
              </a:ext>
            </a:extLst>
          </p:cNvPr>
          <p:cNvSpPr txBox="1"/>
          <p:nvPr/>
        </p:nvSpPr>
        <p:spPr>
          <a:xfrm>
            <a:off x="6770413" y="4361751"/>
            <a:ext cx="479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We changed the Update fields instead of storing the </a:t>
            </a:r>
            <a:r>
              <a:rPr lang="en-US" sz="1600" b="1" dirty="0"/>
              <a:t>CustomerID</a:t>
            </a:r>
            <a:r>
              <a:rPr lang="en-US" sz="1600" dirty="0"/>
              <a:t> we store the </a:t>
            </a:r>
            <a:r>
              <a:rPr lang="en-US" sz="1600" b="1" dirty="0"/>
              <a:t>CustomerCode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FD3F66-3146-48DE-BB63-101ABD00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45" y="1206145"/>
            <a:ext cx="2948915" cy="458084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79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0760B-3B43-4797-9226-F3E85754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cap="all"/>
              <a:t>Select Values</a:t>
            </a:r>
            <a:endParaRPr lang="en-US" sz="7200" cap="all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81FBC9-F76C-45C5-8AC3-0D9849D2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13" y="1150341"/>
            <a:ext cx="4765557" cy="2585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6C138E-658E-40E4-A29F-5EDD4D3F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2528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0760B-3B43-4797-9226-F3E85754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/>
              <a:t>Select values </a:t>
            </a:r>
            <a:r>
              <a:rPr lang="en-US" sz="4000" cap="all"/>
              <a:t>(</a:t>
            </a:r>
            <a:r>
              <a:rPr lang="en-US" sz="4000" cap="all" dirty="0"/>
              <a:t>select values 2</a:t>
            </a:r>
            <a:r>
              <a:rPr lang="en-US" sz="4000" cap="all"/>
              <a:t>)</a:t>
            </a:r>
            <a:endParaRPr lang="en-US" sz="4000" cap="all" dirty="0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7" name="Content Placeholder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F79E68-0A27-48E7-94ED-F711D0D4C4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2913" y="1150341"/>
            <a:ext cx="4765557" cy="2585314"/>
          </a:xfrm>
          <a:prstGeom prst="rect">
            <a:avLst/>
          </a:prstGeom>
        </p:spPr>
      </p:pic>
      <p:pic>
        <p:nvPicPr>
          <p:cNvPr id="19" name="Content Placeholder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B1A47B-BB4D-4732-875C-D48CC93A31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1882" y="1250505"/>
            <a:ext cx="4818153" cy="2384985"/>
          </a:xfrm>
          <a:prstGeom prst="rect">
            <a:avLst/>
          </a:prstGeom>
        </p:spPr>
      </p:pic>
      <p:sp>
        <p:nvSpPr>
          <p:cNvPr id="32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4584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0760B-3B43-4797-9226-F3E85754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/>
              <a:t>Join</a:t>
            </a:r>
            <a:r>
              <a:rPr lang="en-US" sz="4000" b="1" cap="all" dirty="0"/>
              <a:t> </a:t>
            </a:r>
            <a:r>
              <a:rPr lang="en-US" sz="4000" b="1" cap="all"/>
              <a:t>Rows (cartesian product)</a:t>
            </a:r>
            <a:endParaRPr lang="en-US" sz="4000" cap="all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0C8EA2-3D39-44C2-ABE2-02C069B5D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79" y="1165550"/>
            <a:ext cx="3156488" cy="2585314"/>
          </a:xfrm>
          <a:prstGeom prst="rect">
            <a:avLst/>
          </a:prstGeom>
        </p:spPr>
      </p:pic>
      <p:sp>
        <p:nvSpPr>
          <p:cNvPr id="25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FC9B51-346B-4F57-BFE5-2E7A756D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07" y="954135"/>
            <a:ext cx="6079618" cy="30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C29A9-FF21-4320-964A-9A4BB679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b="1" cap="all" dirty="0"/>
              <a:t>Calculator</a:t>
            </a:r>
            <a:r>
              <a:rPr lang="en-US" sz="7200" cap="all" dirty="0"/>
              <a:t> (Jaro measure)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6" name="Content Placeholder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E90C19-B9CF-4673-BFCF-59F23296B2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2920" y="1135930"/>
            <a:ext cx="4815608" cy="2383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4" name="Content Placeholder 1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3FD2770-4B25-4039-A42B-D677EE6473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62762" y="1424389"/>
            <a:ext cx="4818153" cy="18068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9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710774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524</Words>
  <Application>Microsoft Office PowerPoint</Application>
  <PresentationFormat>Widescreen</PresentationFormat>
  <Paragraphs>81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Franklin Gothic Book</vt:lpstr>
      <vt:lpstr>Franklin Gothic Book (Headings)</vt:lpstr>
      <vt:lpstr>Crop</vt:lpstr>
      <vt:lpstr>Project report</vt:lpstr>
      <vt:lpstr>Challenge 1. </vt:lpstr>
      <vt:lpstr>Challenge 2. </vt:lpstr>
      <vt:lpstr>Table Input (Track Table)</vt:lpstr>
      <vt:lpstr>Filter Rows (Filter Composer NOT NULL)</vt:lpstr>
      <vt:lpstr>Select Values</vt:lpstr>
      <vt:lpstr>Select values (select values 2)</vt:lpstr>
      <vt:lpstr>Join Rows (cartesian product)</vt:lpstr>
      <vt:lpstr>Calculator (Jaro measure)</vt:lpstr>
      <vt:lpstr>Formula</vt:lpstr>
      <vt:lpstr>FILTER ROWS</vt:lpstr>
      <vt:lpstr>Select values (Select values 3)</vt:lpstr>
      <vt:lpstr>Challenge 3. </vt:lpstr>
      <vt:lpstr>Completeness Analyzer</vt:lpstr>
      <vt:lpstr>String Analyzer</vt:lpstr>
      <vt:lpstr>Value Distribution</vt:lpstr>
      <vt:lpstr>Value Distribution</vt:lpstr>
      <vt:lpstr>Referential Integrity</vt:lpstr>
      <vt:lpstr>Value Distribution</vt:lpstr>
      <vt:lpstr>Challenge 4. </vt:lpstr>
      <vt:lpstr>Code used to implement Chinook_dw</vt:lpstr>
      <vt:lpstr>Challenge 5. </vt:lpstr>
      <vt:lpstr>Dim Customer</vt:lpstr>
      <vt:lpstr>Table input</vt:lpstr>
      <vt:lpstr>formula</vt:lpstr>
      <vt:lpstr>INSERT / UPDATE</vt:lpstr>
      <vt:lpstr>Dim time</vt:lpstr>
      <vt:lpstr>Table input</vt:lpstr>
      <vt:lpstr>Calculator</vt:lpstr>
      <vt:lpstr>Value Mapper</vt:lpstr>
      <vt:lpstr>Insert / update</vt:lpstr>
      <vt:lpstr>Dim track</vt:lpstr>
      <vt:lpstr>Table input</vt:lpstr>
      <vt:lpstr>Insert / Update</vt:lpstr>
      <vt:lpstr>Fact invoice</vt:lpstr>
      <vt:lpstr>Table input</vt:lpstr>
      <vt:lpstr>Calculator</vt:lpstr>
      <vt:lpstr>INSERT / UPDATE</vt:lpstr>
      <vt:lpstr>Challenge 6. Query 1 </vt:lpstr>
      <vt:lpstr>Challenge 6. Query 1</vt:lpstr>
      <vt:lpstr>Challenge 6. Query 2</vt:lpstr>
      <vt:lpstr>Challenge 6. Query 2</vt:lpstr>
      <vt:lpstr>Challenge 7. </vt:lpstr>
      <vt:lpstr>Challenge 8. Query 1 </vt:lpstr>
      <vt:lpstr>Challenge 8. Query 2 </vt:lpstr>
      <vt:lpstr>Challenge 9. Query 1</vt:lpstr>
      <vt:lpstr>Challenge 9. Query 2</vt:lpstr>
      <vt:lpstr>Challenge 11. Proof of execution </vt:lpstr>
      <vt:lpstr>Chinook_dw SQL</vt:lpstr>
      <vt:lpstr>Dim_customer</vt:lpstr>
      <vt:lpstr>Dimensional Lookup / Update</vt:lpstr>
      <vt:lpstr>Fact_invoice</vt:lpstr>
      <vt:lpstr>Database Lookup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creator>Rodrigo Sousa</dc:creator>
  <cp:lastModifiedBy>Rodrigo Sousa</cp:lastModifiedBy>
  <cp:revision>2</cp:revision>
  <dcterms:created xsi:type="dcterms:W3CDTF">2020-11-30T17:38:25Z</dcterms:created>
  <dcterms:modified xsi:type="dcterms:W3CDTF">2020-11-30T17:41:27Z</dcterms:modified>
</cp:coreProperties>
</file>